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648" r:id="rId3"/>
    <p:sldId id="567" r:id="rId4"/>
    <p:sldId id="649" r:id="rId5"/>
    <p:sldId id="650" r:id="rId6"/>
    <p:sldId id="568" r:id="rId7"/>
    <p:sldId id="651" r:id="rId8"/>
    <p:sldId id="652" r:id="rId9"/>
    <p:sldId id="569" r:id="rId10"/>
    <p:sldId id="653" r:id="rId11"/>
    <p:sldId id="570" r:id="rId12"/>
    <p:sldId id="288" r:id="rId13"/>
    <p:sldId id="289" r:id="rId14"/>
    <p:sldId id="278" r:id="rId15"/>
    <p:sldId id="292" r:id="rId16"/>
    <p:sldId id="291" r:id="rId17"/>
    <p:sldId id="320" r:id="rId18"/>
    <p:sldId id="328" r:id="rId19"/>
    <p:sldId id="642" r:id="rId20"/>
    <p:sldId id="655" r:id="rId21"/>
    <p:sldId id="656" r:id="rId22"/>
    <p:sldId id="645" r:id="rId23"/>
    <p:sldId id="657" r:id="rId24"/>
    <p:sldId id="659" r:id="rId25"/>
    <p:sldId id="658" r:id="rId26"/>
    <p:sldId id="29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B761D-324A-2B4A-A0CE-B7DD45EFC581}" type="datetimeFigureOut">
              <a:rPr lang="en-US" smtClean="0"/>
              <a:t>3/16/23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63A38A-88AE-4540-A471-60531C66A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609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108DB-B915-A187-AD8F-8AF33DC8AC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8ECCB2-3FEB-A6C2-44CC-5C08D2E563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C80AD-7FBB-5DF4-B196-B5F4C2882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802E4-78B3-4B4D-B01B-F81E3489A499}" type="datetime1">
              <a:rPr lang="en-US" smtClean="0"/>
              <a:t>3/16/23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3C0D8-8715-CC6B-4D50-511B4577C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42A27-1A00-A073-0819-6F43E1C42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10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7645C-CF93-844D-0124-B79EE81EF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ADF0C5-D927-6CC7-5821-EFFDDF12BD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B7737-B035-4B8D-C36B-50807B190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717E0-6DEB-4B40-8673-4E371B8BDB1B}" type="datetime1">
              <a:rPr lang="en-US" smtClean="0"/>
              <a:t>3/16/23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06CD9-902A-0224-3627-DA005DC46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F3B33-C89F-3CC0-278D-94C3B4AA6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34F8AF-0360-E880-6439-CDCE77B0D1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DBB7D0-142D-3425-3C2A-EA6466F039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A47C38-6C4F-985C-790A-30E5A2030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056A5-2760-9943-983D-501F568FC466}" type="datetime1">
              <a:rPr lang="en-US" smtClean="0"/>
              <a:t>3/16/23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D35B3-20BE-6821-2B12-9AEF14041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13455-1064-802B-276D-46F4C66F7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628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32EC6-DC8B-2334-F590-940D02AA9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9F200-B49F-5567-9AC0-1E710C6CA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40901-64E4-7C18-37FC-9CED8FEDC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038B2-50EC-5444-B146-D1200FDE1778}" type="datetime1">
              <a:rPr lang="en-US" smtClean="0"/>
              <a:t>3/16/23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E01C5-EA39-6CC1-732C-24D04F3E3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57DDA-A927-F075-CD4C-087CF8C1E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916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F5FE6-9380-86D0-841C-5E9ABA242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E58F33-EA5A-94DD-4BC8-F53D88599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2F4075-8E0B-864E-5E1F-5AEAB2103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9BF89-E030-1046-BF66-D1140827F213}" type="datetime1">
              <a:rPr lang="en-US" smtClean="0"/>
              <a:t>3/16/23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707CA-EEC5-B206-6BEA-ADE980E01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8BC36-1DBD-3CD2-5ED7-41E5287BC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354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80AEE-B785-EE11-512A-030E7DB17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2D72A-A18F-5A06-8E09-FD96D40F50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43D731-2043-960B-79F6-A843B6984E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CBF9DE-3B50-9068-83C3-B77D10D1B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94BD3-1C1B-EA4A-93C8-B347D7537189}" type="datetime1">
              <a:rPr lang="en-US" smtClean="0"/>
              <a:t>3/16/23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96DB52-03EA-6F5C-CA17-86528C699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84C389-778B-7D1B-7C31-B8B16FF58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21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E9C82-5D33-8732-6CCE-6D4EEB923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435D1-4660-C9DB-6729-0F5283206D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65CC0B-A991-667A-B60E-58EF0BFDE5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C0D575-853E-7635-CC38-7086E3DC99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C93C74-FDF0-6A6C-66CE-1AFFB253E2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15E1F7-2426-1A80-8D3A-A1D7315C4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1090D-DBE0-F340-B737-7A928A2037E1}" type="datetime1">
              <a:rPr lang="en-US" smtClean="0"/>
              <a:t>3/16/23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F06554-4558-4B24-7444-2284AF559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C23917-B181-24A5-77DD-C0094BF33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49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45579-BE4D-15E4-9EFE-7C37C546F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F37B5E-AA26-FB3D-C258-B4B735D3B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932BF-0A51-5448-BAC1-DB1BCEB173FC}" type="datetime1">
              <a:rPr lang="en-US" smtClean="0"/>
              <a:t>3/16/23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1788E-29EB-3B81-6862-59EE38177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F93B4-BCC1-6063-6DE9-E726D1206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147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8B9B39-CF0C-05AB-F317-A498908E0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26C6C-D534-7349-A12C-93475E09F7FC}" type="datetime1">
              <a:rPr lang="en-US" smtClean="0"/>
              <a:t>3/16/23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8A26C7-AE97-2B36-A36A-E782DE293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3C7E6-0CBE-7D4F-CA12-9AC2E1469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73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6F5FA-DEE7-FFA2-3A7A-AB3C1D271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B497B-0A9A-4B95-2C2C-EEC3DBD65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FDD10E-F351-CF33-6771-D256168FA0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1678B9-626F-4606-5189-67E1E61D0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C9CFD-CA46-6649-8B6C-DA9B2701DC44}" type="datetime1">
              <a:rPr lang="en-US" smtClean="0"/>
              <a:t>3/16/23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0DBCD0-3BBC-BF72-A519-2E971F5AA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26E414-763B-E3B1-2AAF-FC142F351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073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81700-F07C-7FE4-EF5D-0C8C4D43B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5AEE22-CE19-FA94-44BA-70BE51B842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7616C8-630B-8705-35C9-4A8C34C1FA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A269E-DA41-17DD-0979-B703ABF52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9A5BF-63F1-994D-B681-D95ECF861D79}" type="datetime1">
              <a:rPr lang="en-US" smtClean="0"/>
              <a:t>3/16/23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9706A7-DD21-3B36-E6D7-63F00B79C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044F9-5207-0156-4D25-E296AAD88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598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www.msoe.edu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s://creativecommons.org/licenses/by/4.0/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SOE-U-BK_RD">
            <a:hlinkClick r:id="rId13"/>
            <a:extLst>
              <a:ext uri="{FF2B5EF4-FFF2-40B4-BE49-F238E27FC236}">
                <a16:creationId xmlns:a16="http://schemas.microsoft.com/office/drawing/2014/main" id="{50B44B61-564B-651C-ABF2-3F9C0C32DE7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79475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8FCE7A-4588-A6B0-D325-EEE2456A5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3C6250-B477-FF1A-B13A-F76B44226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645E1-C130-2ACB-67BF-1102853376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53B21A-D5D8-454B-825C-20E3CE344D9C}" type="datetime1">
              <a:rPr lang="en-US" smtClean="0"/>
              <a:t>3/16/23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D763D-4A9C-26D3-F372-70457255C3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65611-FA49-9FFE-6F06-52414A7D6F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FE122-86C0-4F4A-AC10-A1F94BF194E3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>
            <a:hlinkClick r:id="rId15"/>
            <a:extLst>
              <a:ext uri="{FF2B5EF4-FFF2-40B4-BE49-F238E27FC236}">
                <a16:creationId xmlns:a16="http://schemas.microsoft.com/office/drawing/2014/main" id="{AFE978A4-7786-CFA1-3694-80CAADB7A3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088"/>
            <a:ext cx="862455" cy="30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610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ixedanalytics.com/blog/quickstart-google-analytics-clickstream-data/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4ADCC-98EC-BCF7-E1EC-C8C47E1546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Intelligent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4F9A61-7E49-2E5A-E325-89AB5F0AE0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/>
              <a:t>CS4981 ML </a:t>
            </a:r>
            <a:r>
              <a:rPr lang="en-US" dirty="0"/>
              <a:t>Production Systems</a:t>
            </a:r>
          </a:p>
          <a:p>
            <a:r>
              <a:rPr lang="en-US" dirty="0"/>
              <a:t>RJ Nowling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F8979-26D3-6308-5EC2-EFD81159E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03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1FE25-7F80-4721-AB20-B38DD52CC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to SOPA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13CCC-C01E-4292-B903-517CBECB89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Machine learning is less accurate but can make decisions quickly</a:t>
            </a:r>
          </a:p>
          <a:p>
            <a:r>
              <a:rPr lang="en-US" dirty="0"/>
              <a:t>Users can still post content almost immediately, while reviewers only see a small fraction of overall content</a:t>
            </a:r>
          </a:p>
          <a:p>
            <a:r>
              <a:rPr lang="en-US" dirty="0"/>
              <a:t>Reduce copyright infringement but in a sustainable way</a:t>
            </a:r>
          </a:p>
          <a:p>
            <a:r>
              <a:rPr lang="en-US" dirty="0"/>
              <a:t>Make copyright holders happy</a:t>
            </a:r>
          </a:p>
        </p:txBody>
      </p:sp>
      <p:pic>
        <p:nvPicPr>
          <p:cNvPr id="4098" name="Picture 2" descr="How to Avoid Copyright Violations">
            <a:extLst>
              <a:ext uri="{FF2B5EF4-FFF2-40B4-BE49-F238E27FC236}">
                <a16:creationId xmlns:a16="http://schemas.microsoft.com/office/drawing/2014/main" id="{93A798F4-3483-B69B-C111-9A3AA9511B5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729064"/>
            <a:ext cx="5181600" cy="254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C6352-A98F-49A5-9C33-F9A33DA3A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10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17FC5-345D-40FD-AA89-988775C86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Advertising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91004-3239-4EBD-BB79-DD945951F0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Traditional print, TV, and radio advertising can only broadcast to a wide segment of customers</a:t>
            </a:r>
          </a:p>
          <a:p>
            <a:r>
              <a:rPr lang="en-US" dirty="0"/>
              <a:t>Digital adverting can be customized for each user</a:t>
            </a:r>
          </a:p>
          <a:p>
            <a:r>
              <a:rPr lang="en-US" dirty="0"/>
              <a:t>More direct feedback on effectiveness of advertising by tracking clicks and purchases</a:t>
            </a:r>
          </a:p>
        </p:txBody>
      </p:sp>
      <p:pic>
        <p:nvPicPr>
          <p:cNvPr id="9218" name="Picture 2" descr="14,724 Bullseye Illustrations &amp; Clip Art - iStock">
            <a:extLst>
              <a:ext uri="{FF2B5EF4-FFF2-40B4-BE49-F238E27FC236}">
                <a16:creationId xmlns:a16="http://schemas.microsoft.com/office/drawing/2014/main" id="{9551935F-39D5-DF13-122D-87A05DAAD19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1143000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0581B5-31C8-E3E3-DE0A-1D9B89F0C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678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A2470-C4F0-0A4F-A846-A28B3BBCC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Advertising</a:t>
            </a:r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7CD0A30-F124-3645-A8BD-06988BF40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1849"/>
            <a:ext cx="3463176" cy="1828800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BF2315FB-871C-C64A-8992-A7DE1F2BF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135" y="1521849"/>
            <a:ext cx="3009729" cy="1828800"/>
          </a:xfrm>
          <a:prstGeom prst="rect">
            <a:avLst/>
          </a:prstGeom>
        </p:spPr>
      </p:pic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6FA3548-62A6-444E-9D64-855E7487D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748" y="1521849"/>
            <a:ext cx="3636948" cy="1828800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718050F-79C3-BD48-9215-210B9479C0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3497" y="4033907"/>
            <a:ext cx="1887450" cy="1828800"/>
          </a:xfrm>
          <a:prstGeom prst="rect">
            <a:avLst/>
          </a:prstGeom>
        </p:spPr>
      </p:pic>
      <p:pic>
        <p:nvPicPr>
          <p:cNvPr id="12" name="Picture 1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C3D03FC-5A57-2546-BEB5-35D8122822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3452" y="3576707"/>
            <a:ext cx="4787412" cy="2743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06D899-0E32-F64E-A53A-6A7C91AC5F2E}"/>
              </a:ext>
            </a:extLst>
          </p:cNvPr>
          <p:cNvSpPr txBox="1"/>
          <p:nvPr/>
        </p:nvSpPr>
        <p:spPr>
          <a:xfrm>
            <a:off x="183433" y="4641574"/>
            <a:ext cx="19747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Leave,</a:t>
            </a:r>
            <a:br>
              <a:rPr lang="en-US" sz="2800" dirty="0"/>
            </a:br>
            <a:r>
              <a:rPr lang="en-US" sz="2800" dirty="0"/>
              <a:t>no purchase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E3474A-E8F6-EFB3-2B22-9DCC564C8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16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A2470-C4F0-0A4F-A846-A28B3BBCC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Advertising</a:t>
            </a:r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7CD0A30-F124-3645-A8BD-06988BF40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1849"/>
            <a:ext cx="3463176" cy="1828800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BF2315FB-871C-C64A-8992-A7DE1F2BF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135" y="1521849"/>
            <a:ext cx="3009729" cy="1828800"/>
          </a:xfrm>
          <a:prstGeom prst="rect">
            <a:avLst/>
          </a:prstGeom>
        </p:spPr>
      </p:pic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6FA3548-62A6-444E-9D64-855E7487D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748" y="1521849"/>
            <a:ext cx="3636948" cy="1828800"/>
          </a:xfrm>
          <a:prstGeom prst="rect">
            <a:avLst/>
          </a:prstGeom>
        </p:spPr>
      </p:pic>
      <p:pic>
        <p:nvPicPr>
          <p:cNvPr id="5" name="Picture 4" descr="A picture containing text, sock&#10;&#10;Description automatically generated">
            <a:extLst>
              <a:ext uri="{FF2B5EF4-FFF2-40B4-BE49-F238E27FC236}">
                <a16:creationId xmlns:a16="http://schemas.microsoft.com/office/drawing/2014/main" id="{668CA635-5383-B34C-9C8F-A1F437B42E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8411" y="3749675"/>
            <a:ext cx="2257622" cy="2743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DF6E9E-DE19-E649-AE1B-B2B7A187455B}"/>
              </a:ext>
            </a:extLst>
          </p:cNvPr>
          <p:cNvSpPr txBox="1"/>
          <p:nvPr/>
        </p:nvSpPr>
        <p:spPr>
          <a:xfrm>
            <a:off x="6520485" y="4598055"/>
            <a:ext cx="1848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Add to Cart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33D0AD-3FB9-BC4D-B916-066F26955B71}"/>
              </a:ext>
            </a:extLst>
          </p:cNvPr>
          <p:cNvSpPr txBox="1"/>
          <p:nvPr/>
        </p:nvSpPr>
        <p:spPr>
          <a:xfrm>
            <a:off x="4126798" y="4598055"/>
            <a:ext cx="1544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Checkout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8459DD-BAB9-4347-81D8-4DD4305DE560}"/>
              </a:ext>
            </a:extLst>
          </p:cNvPr>
          <p:cNvSpPr txBox="1"/>
          <p:nvPr/>
        </p:nvSpPr>
        <p:spPr>
          <a:xfrm>
            <a:off x="838200" y="3871768"/>
            <a:ext cx="2403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Pick up in store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1EFFA3-F397-8343-A73F-2C0693E77C35}"/>
              </a:ext>
            </a:extLst>
          </p:cNvPr>
          <p:cNvSpPr txBox="1"/>
          <p:nvPr/>
        </p:nvSpPr>
        <p:spPr>
          <a:xfrm>
            <a:off x="1635148" y="5439327"/>
            <a:ext cx="809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Ship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B587F8-BBF9-D2FE-1820-A690F1D0D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012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BAE30-2E00-BA4D-84B0-D807632CA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Clickstream Data</a:t>
            </a:r>
          </a:p>
        </p:txBody>
      </p:sp>
      <p:pic>
        <p:nvPicPr>
          <p:cNvPr id="1026" name="Picture 2" descr="clickstream-data-img8">
            <a:extLst>
              <a:ext uri="{FF2B5EF4-FFF2-40B4-BE49-F238E27FC236}">
                <a16:creationId xmlns:a16="http://schemas.microsoft.com/office/drawing/2014/main" id="{2A86734F-8701-AC46-A693-EEC4DFC26C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15" y="1690688"/>
            <a:ext cx="1115117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F09B5A-71AC-544A-931F-D9761C99AFB3}"/>
              </a:ext>
            </a:extLst>
          </p:cNvPr>
          <p:cNvSpPr txBox="1"/>
          <p:nvPr/>
        </p:nvSpPr>
        <p:spPr>
          <a:xfrm>
            <a:off x="397565" y="5516217"/>
            <a:ext cx="755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mixedanalytics.com</a:t>
            </a:r>
            <a:r>
              <a:rPr lang="en-US" dirty="0">
                <a:hlinkClick r:id="rId3"/>
              </a:rPr>
              <a:t>/blog/</a:t>
            </a:r>
            <a:r>
              <a:rPr lang="en-US" dirty="0" err="1">
                <a:hlinkClick r:id="rId3"/>
              </a:rPr>
              <a:t>quickstart</a:t>
            </a:r>
            <a:r>
              <a:rPr lang="en-US" dirty="0">
                <a:hlinkClick r:id="rId3"/>
              </a:rPr>
              <a:t>-google-analytics-clickstream-data/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DBA25E-39EF-D7C9-D2B8-B19ABDBF4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868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5AD7E-AAF5-EF4C-BFAD-192A08137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F30AF-597B-094A-92A5-0F56663EFC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P(</a:t>
            </a:r>
            <a:r>
              <a:rPr lang="en-US" dirty="0" err="1"/>
              <a:t>purchase|item</a:t>
            </a:r>
            <a:r>
              <a:rPr lang="en-US" dirty="0"/>
              <a:t> viewed)</a:t>
            </a:r>
          </a:p>
          <a:p>
            <a:r>
              <a:rPr lang="en-US" dirty="0"/>
              <a:t>P(purchase </a:t>
            </a:r>
            <a:r>
              <a:rPr lang="en-US" dirty="0" err="1"/>
              <a:t>again|elapsed</a:t>
            </a:r>
            <a:r>
              <a:rPr lang="en-US" dirty="0"/>
              <a:t> time)</a:t>
            </a:r>
          </a:p>
          <a:p>
            <a:r>
              <a:rPr lang="en-US" dirty="0"/>
              <a:t>P(</a:t>
            </a:r>
            <a:r>
              <a:rPr lang="en-US" dirty="0" err="1"/>
              <a:t>purchase|other</a:t>
            </a:r>
            <a:r>
              <a:rPr lang="en-US" dirty="0"/>
              <a:t> item)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Target Weekly Ad Preview 12/19 is live! |">
            <a:extLst>
              <a:ext uri="{FF2B5EF4-FFF2-40B4-BE49-F238E27FC236}">
                <a16:creationId xmlns:a16="http://schemas.microsoft.com/office/drawing/2014/main" id="{79FD0D40-B128-D74F-ADF7-5F2AB37E108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23443"/>
            <a:ext cx="5181600" cy="335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2EFB1-BABF-CF95-AB2F-B82647212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46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5AD7E-AAF5-EF4C-BFAD-192A08137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Advertising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F30AF-597B-094A-92A5-0F56663EFC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Return to purchase an item the user looked at</a:t>
            </a:r>
          </a:p>
          <a:p>
            <a:r>
              <a:rPr lang="en-US" dirty="0"/>
              <a:t>Purchase again (for things like dog food)</a:t>
            </a:r>
          </a:p>
          <a:p>
            <a:r>
              <a:rPr lang="en-US" dirty="0"/>
              <a:t>Purchase other items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Target Weekly Ad Preview 12/19 is live! |">
            <a:extLst>
              <a:ext uri="{FF2B5EF4-FFF2-40B4-BE49-F238E27FC236}">
                <a16:creationId xmlns:a16="http://schemas.microsoft.com/office/drawing/2014/main" id="{79FD0D40-B128-D74F-ADF7-5F2AB37E108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323443"/>
            <a:ext cx="5181600" cy="335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0377D-3A9B-902C-D8A9-269E024E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506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7A6FB-2BE8-0140-AFD6-3D2DFC5C8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Testing Events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E09AE8C-A76F-6848-9696-E744A58DFDDA}"/>
              </a:ext>
            </a:extLst>
          </p:cNvPr>
          <p:cNvCxnSpPr>
            <a:cxnSpLocks/>
          </p:cNvCxnSpPr>
          <p:nvPr/>
        </p:nvCxnSpPr>
        <p:spPr>
          <a:xfrm>
            <a:off x="976184" y="2286000"/>
            <a:ext cx="10377616" cy="0"/>
          </a:xfrm>
          <a:prstGeom prst="straightConnector1">
            <a:avLst/>
          </a:prstGeom>
          <a:ln w="5080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2BA6E1-A0B9-2A47-BE2D-E6A57818B426}"/>
              </a:ext>
            </a:extLst>
          </p:cNvPr>
          <p:cNvCxnSpPr/>
          <p:nvPr/>
        </p:nvCxnSpPr>
        <p:spPr>
          <a:xfrm>
            <a:off x="1346886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56FFBE0-0478-B046-A2AF-A9382A93C54C}"/>
              </a:ext>
            </a:extLst>
          </p:cNvPr>
          <p:cNvCxnSpPr/>
          <p:nvPr/>
        </p:nvCxnSpPr>
        <p:spPr>
          <a:xfrm>
            <a:off x="1808204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47EA7E-CB36-9A43-8EED-9A8C2B77A9E6}"/>
              </a:ext>
            </a:extLst>
          </p:cNvPr>
          <p:cNvCxnSpPr/>
          <p:nvPr/>
        </p:nvCxnSpPr>
        <p:spPr>
          <a:xfrm>
            <a:off x="2269523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2C72A5-7AFB-0547-A040-C05D7EA34BAC}"/>
              </a:ext>
            </a:extLst>
          </p:cNvPr>
          <p:cNvCxnSpPr/>
          <p:nvPr/>
        </p:nvCxnSpPr>
        <p:spPr>
          <a:xfrm>
            <a:off x="2730842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FB4999-8E7F-4442-AC10-80B6A3E665C3}"/>
              </a:ext>
            </a:extLst>
          </p:cNvPr>
          <p:cNvCxnSpPr/>
          <p:nvPr/>
        </p:nvCxnSpPr>
        <p:spPr>
          <a:xfrm>
            <a:off x="3225114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788D79-F2F5-424E-9AC5-A1DA4D04F5D6}"/>
              </a:ext>
            </a:extLst>
          </p:cNvPr>
          <p:cNvCxnSpPr/>
          <p:nvPr/>
        </p:nvCxnSpPr>
        <p:spPr>
          <a:xfrm>
            <a:off x="3711147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43A095-2AED-EB4C-8E2A-5B23509BCD76}"/>
              </a:ext>
            </a:extLst>
          </p:cNvPr>
          <p:cNvCxnSpPr/>
          <p:nvPr/>
        </p:nvCxnSpPr>
        <p:spPr>
          <a:xfrm>
            <a:off x="4197179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0FE1685-A2B5-F543-AEC5-518B293C0EFF}"/>
              </a:ext>
            </a:extLst>
          </p:cNvPr>
          <p:cNvCxnSpPr/>
          <p:nvPr/>
        </p:nvCxnSpPr>
        <p:spPr>
          <a:xfrm>
            <a:off x="4695568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21BA426-E076-6D48-94BE-119E501BC8B3}"/>
              </a:ext>
            </a:extLst>
          </p:cNvPr>
          <p:cNvCxnSpPr/>
          <p:nvPr/>
        </p:nvCxnSpPr>
        <p:spPr>
          <a:xfrm>
            <a:off x="5144530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B73E88A-8307-9A49-AE6A-EA1A450082FD}"/>
              </a:ext>
            </a:extLst>
          </p:cNvPr>
          <p:cNvCxnSpPr/>
          <p:nvPr/>
        </p:nvCxnSpPr>
        <p:spPr>
          <a:xfrm>
            <a:off x="5593492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9F814F6-C161-2A45-89CB-50FE5845D9B0}"/>
              </a:ext>
            </a:extLst>
          </p:cNvPr>
          <p:cNvCxnSpPr/>
          <p:nvPr/>
        </p:nvCxnSpPr>
        <p:spPr>
          <a:xfrm>
            <a:off x="6096000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786103D-E86D-B541-9743-940EC9BFEDDB}"/>
              </a:ext>
            </a:extLst>
          </p:cNvPr>
          <p:cNvCxnSpPr/>
          <p:nvPr/>
        </p:nvCxnSpPr>
        <p:spPr>
          <a:xfrm>
            <a:off x="6606746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7FB86FB-1497-A44D-BC0C-FEF2B4855A85}"/>
              </a:ext>
            </a:extLst>
          </p:cNvPr>
          <p:cNvCxnSpPr/>
          <p:nvPr/>
        </p:nvCxnSpPr>
        <p:spPr>
          <a:xfrm>
            <a:off x="7068065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BEBD9F-984D-4C47-B710-D048ADF8E37C}"/>
              </a:ext>
            </a:extLst>
          </p:cNvPr>
          <p:cNvCxnSpPr/>
          <p:nvPr/>
        </p:nvCxnSpPr>
        <p:spPr>
          <a:xfrm>
            <a:off x="7492314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8F89583-65DE-9549-B4A9-6697326C74B9}"/>
              </a:ext>
            </a:extLst>
          </p:cNvPr>
          <p:cNvCxnSpPr/>
          <p:nvPr/>
        </p:nvCxnSpPr>
        <p:spPr>
          <a:xfrm>
            <a:off x="7965989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6AFFE6-B62A-EF44-AC71-F3F3626989EB}"/>
              </a:ext>
            </a:extLst>
          </p:cNvPr>
          <p:cNvCxnSpPr/>
          <p:nvPr/>
        </p:nvCxnSpPr>
        <p:spPr>
          <a:xfrm>
            <a:off x="8390238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C6F33F4-A11D-CF44-8A2B-483007211196}"/>
              </a:ext>
            </a:extLst>
          </p:cNvPr>
          <p:cNvCxnSpPr/>
          <p:nvPr/>
        </p:nvCxnSpPr>
        <p:spPr>
          <a:xfrm>
            <a:off x="8814487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2AB207-27B0-5346-ABD1-8F2EED92FD1D}"/>
              </a:ext>
            </a:extLst>
          </p:cNvPr>
          <p:cNvCxnSpPr/>
          <p:nvPr/>
        </p:nvCxnSpPr>
        <p:spPr>
          <a:xfrm>
            <a:off x="9238736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6692CB4-15EC-5A42-B6C0-123C3BDDEFF8}"/>
              </a:ext>
            </a:extLst>
          </p:cNvPr>
          <p:cNvCxnSpPr/>
          <p:nvPr/>
        </p:nvCxnSpPr>
        <p:spPr>
          <a:xfrm>
            <a:off x="9675342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CDCC0DB-5E68-D84A-BD03-DC476DF31C33}"/>
              </a:ext>
            </a:extLst>
          </p:cNvPr>
          <p:cNvCxnSpPr/>
          <p:nvPr/>
        </p:nvCxnSpPr>
        <p:spPr>
          <a:xfrm>
            <a:off x="10111948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67583F8-44B9-5E49-BDCB-0A4739C62118}"/>
              </a:ext>
            </a:extLst>
          </p:cNvPr>
          <p:cNvCxnSpPr/>
          <p:nvPr/>
        </p:nvCxnSpPr>
        <p:spPr>
          <a:xfrm>
            <a:off x="10635051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5E450BEC-B645-CB4F-AE3E-5EFDE8F2B3AB}"/>
              </a:ext>
            </a:extLst>
          </p:cNvPr>
          <p:cNvSpPr/>
          <p:nvPr/>
        </p:nvSpPr>
        <p:spPr>
          <a:xfrm>
            <a:off x="4712042" y="4270658"/>
            <a:ext cx="296563" cy="284206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08A00F6-3523-C64F-B732-5784DD82B67A}"/>
              </a:ext>
            </a:extLst>
          </p:cNvPr>
          <p:cNvSpPr/>
          <p:nvPr/>
        </p:nvSpPr>
        <p:spPr>
          <a:xfrm>
            <a:off x="5329880" y="4270658"/>
            <a:ext cx="296563" cy="284206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F9892F8-6C7E-E643-9B87-7F0A78E5C81F}"/>
              </a:ext>
            </a:extLst>
          </p:cNvPr>
          <p:cNvSpPr/>
          <p:nvPr/>
        </p:nvSpPr>
        <p:spPr>
          <a:xfrm>
            <a:off x="5947718" y="4270658"/>
            <a:ext cx="296563" cy="284206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98404D0-A598-A44F-AF14-7E7277956E75}"/>
              </a:ext>
            </a:extLst>
          </p:cNvPr>
          <p:cNvSpPr/>
          <p:nvPr/>
        </p:nvSpPr>
        <p:spPr>
          <a:xfrm>
            <a:off x="2434279" y="5328563"/>
            <a:ext cx="296563" cy="284206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A18837A-EC5A-594C-9F51-E51ED7593076}"/>
              </a:ext>
            </a:extLst>
          </p:cNvPr>
          <p:cNvSpPr/>
          <p:nvPr/>
        </p:nvSpPr>
        <p:spPr>
          <a:xfrm>
            <a:off x="6446108" y="5268098"/>
            <a:ext cx="296563" cy="284206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B36237F-568C-D349-A991-FE9C72AC8525}"/>
              </a:ext>
            </a:extLst>
          </p:cNvPr>
          <p:cNvSpPr/>
          <p:nvPr/>
        </p:nvSpPr>
        <p:spPr>
          <a:xfrm>
            <a:off x="7195751" y="5268098"/>
            <a:ext cx="296563" cy="284206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F2E2148-8624-8B48-A65E-C7EAFDA901D9}"/>
              </a:ext>
            </a:extLst>
          </p:cNvPr>
          <p:cNvSpPr/>
          <p:nvPr/>
        </p:nvSpPr>
        <p:spPr>
          <a:xfrm>
            <a:off x="8241956" y="5266037"/>
            <a:ext cx="296563" cy="284206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09C53AA-C54A-8545-B345-8CEDDC6DE680}"/>
              </a:ext>
            </a:extLst>
          </p:cNvPr>
          <p:cNvSpPr/>
          <p:nvPr/>
        </p:nvSpPr>
        <p:spPr>
          <a:xfrm>
            <a:off x="1760838" y="3290913"/>
            <a:ext cx="296563" cy="28420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33E671F-2C47-EC49-AB1E-7E5697F358E5}"/>
              </a:ext>
            </a:extLst>
          </p:cNvPr>
          <p:cNvSpPr/>
          <p:nvPr/>
        </p:nvSpPr>
        <p:spPr>
          <a:xfrm>
            <a:off x="2532825" y="3278556"/>
            <a:ext cx="296563" cy="28420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B6E10E2-EBA8-294E-B2C3-A1CD35082D20}"/>
              </a:ext>
            </a:extLst>
          </p:cNvPr>
          <p:cNvSpPr/>
          <p:nvPr/>
        </p:nvSpPr>
        <p:spPr>
          <a:xfrm>
            <a:off x="2996512" y="3278556"/>
            <a:ext cx="296563" cy="28420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299AFA-123B-5943-8756-01E9FC525493}"/>
              </a:ext>
            </a:extLst>
          </p:cNvPr>
          <p:cNvSpPr/>
          <p:nvPr/>
        </p:nvSpPr>
        <p:spPr>
          <a:xfrm>
            <a:off x="3490784" y="3278556"/>
            <a:ext cx="296563" cy="28420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4E2F835-D62F-FD47-9270-8FBFF9916C07}"/>
              </a:ext>
            </a:extLst>
          </p:cNvPr>
          <p:cNvSpPr/>
          <p:nvPr/>
        </p:nvSpPr>
        <p:spPr>
          <a:xfrm>
            <a:off x="4961238" y="3290913"/>
            <a:ext cx="296563" cy="28420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F9E3ED7-9A56-EE48-89DF-E41B7C9205C3}"/>
              </a:ext>
            </a:extLst>
          </p:cNvPr>
          <p:cNvSpPr/>
          <p:nvPr/>
        </p:nvSpPr>
        <p:spPr>
          <a:xfrm>
            <a:off x="5410200" y="3290913"/>
            <a:ext cx="296563" cy="28420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BDEA840-E699-7C43-8A1E-3C1CA37886AB}"/>
              </a:ext>
            </a:extLst>
          </p:cNvPr>
          <p:cNvSpPr/>
          <p:nvPr/>
        </p:nvSpPr>
        <p:spPr>
          <a:xfrm>
            <a:off x="6872416" y="3278556"/>
            <a:ext cx="296563" cy="28420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3DDF114-E784-3A49-98F5-34B31CA18E8E}"/>
              </a:ext>
            </a:extLst>
          </p:cNvPr>
          <p:cNvSpPr/>
          <p:nvPr/>
        </p:nvSpPr>
        <p:spPr>
          <a:xfrm>
            <a:off x="8231659" y="3260019"/>
            <a:ext cx="296563" cy="28420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5-Point Star 45">
            <a:extLst>
              <a:ext uri="{FF2B5EF4-FFF2-40B4-BE49-F238E27FC236}">
                <a16:creationId xmlns:a16="http://schemas.microsoft.com/office/drawing/2014/main" id="{0998F0EB-9D1D-034E-9051-E1C63D937038}"/>
              </a:ext>
            </a:extLst>
          </p:cNvPr>
          <p:cNvSpPr>
            <a:spLocks noChangeAspect="1"/>
          </p:cNvSpPr>
          <p:nvPr/>
        </p:nvSpPr>
        <p:spPr>
          <a:xfrm>
            <a:off x="4023443" y="2692394"/>
            <a:ext cx="347472" cy="347472"/>
          </a:xfrm>
          <a:prstGeom prst="star5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47">
            <a:extLst>
              <a:ext uri="{FF2B5EF4-FFF2-40B4-BE49-F238E27FC236}">
                <a16:creationId xmlns:a16="http://schemas.microsoft.com/office/drawing/2014/main" id="{8A494628-72F5-E642-BE84-A7C670882A90}"/>
              </a:ext>
            </a:extLst>
          </p:cNvPr>
          <p:cNvSpPr>
            <a:spLocks noChangeAspect="1"/>
          </p:cNvSpPr>
          <p:nvPr/>
        </p:nvSpPr>
        <p:spPr>
          <a:xfrm>
            <a:off x="7792253" y="4901305"/>
            <a:ext cx="347472" cy="347472"/>
          </a:xfrm>
          <a:prstGeom prst="star5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859B942-B013-2D43-9314-A6D404257829}"/>
              </a:ext>
            </a:extLst>
          </p:cNvPr>
          <p:cNvCxnSpPr/>
          <p:nvPr/>
        </p:nvCxnSpPr>
        <p:spPr>
          <a:xfrm>
            <a:off x="1808204" y="2890696"/>
            <a:ext cx="1902943" cy="0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5-Point Star 59">
            <a:extLst>
              <a:ext uri="{FF2B5EF4-FFF2-40B4-BE49-F238E27FC236}">
                <a16:creationId xmlns:a16="http://schemas.microsoft.com/office/drawing/2014/main" id="{5D3F7AB4-0CED-8349-8DB8-23485B09D369}"/>
              </a:ext>
            </a:extLst>
          </p:cNvPr>
          <p:cNvSpPr>
            <a:spLocks noChangeAspect="1"/>
          </p:cNvSpPr>
          <p:nvPr/>
        </p:nvSpPr>
        <p:spPr>
          <a:xfrm>
            <a:off x="10484135" y="2740070"/>
            <a:ext cx="347472" cy="347472"/>
          </a:xfrm>
          <a:prstGeom prst="star5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A4311CD-D63F-4E49-80B6-D7042C2EAA71}"/>
              </a:ext>
            </a:extLst>
          </p:cNvPr>
          <p:cNvCxnSpPr>
            <a:cxnSpLocks/>
          </p:cNvCxnSpPr>
          <p:nvPr/>
        </p:nvCxnSpPr>
        <p:spPr>
          <a:xfrm>
            <a:off x="1760838" y="4105778"/>
            <a:ext cx="6974655" cy="0"/>
          </a:xfrm>
          <a:prstGeom prst="straightConnector1">
            <a:avLst/>
          </a:prstGeom>
          <a:ln w="508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5-Point Star 63">
            <a:extLst>
              <a:ext uri="{FF2B5EF4-FFF2-40B4-BE49-F238E27FC236}">
                <a16:creationId xmlns:a16="http://schemas.microsoft.com/office/drawing/2014/main" id="{CCF89BE9-F1B9-3D4E-A363-9C29E94D44E7}"/>
              </a:ext>
            </a:extLst>
          </p:cNvPr>
          <p:cNvSpPr>
            <a:spLocks noChangeAspect="1"/>
          </p:cNvSpPr>
          <p:nvPr/>
        </p:nvSpPr>
        <p:spPr>
          <a:xfrm>
            <a:off x="10501353" y="3923186"/>
            <a:ext cx="347472" cy="347472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pattFill prst="wdUpDiag">
            <a:fgClr>
              <a:srgbClr val="92D050"/>
            </a:fgClr>
            <a:bgClr>
              <a:schemeClr val="bg1"/>
            </a:bgClr>
          </a:patt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58F3D3B-22AA-E74C-9192-DF6B26D0300E}"/>
              </a:ext>
            </a:extLst>
          </p:cNvPr>
          <p:cNvCxnSpPr>
            <a:cxnSpLocks/>
          </p:cNvCxnSpPr>
          <p:nvPr/>
        </p:nvCxnSpPr>
        <p:spPr>
          <a:xfrm>
            <a:off x="1742303" y="5075041"/>
            <a:ext cx="5881816" cy="17260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5-Point Star 69">
            <a:extLst>
              <a:ext uri="{FF2B5EF4-FFF2-40B4-BE49-F238E27FC236}">
                <a16:creationId xmlns:a16="http://schemas.microsoft.com/office/drawing/2014/main" id="{8C15CA4D-FDE6-4240-A023-7C6B44567584}"/>
              </a:ext>
            </a:extLst>
          </p:cNvPr>
          <p:cNvSpPr>
            <a:spLocks noChangeAspect="1"/>
          </p:cNvSpPr>
          <p:nvPr/>
        </p:nvSpPr>
        <p:spPr>
          <a:xfrm>
            <a:off x="10492375" y="4901305"/>
            <a:ext cx="347472" cy="347472"/>
          </a:xfrm>
          <a:prstGeom prst="star5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F4359743-124A-804E-9D71-6E6EE8E600B7}"/>
              </a:ext>
            </a:extLst>
          </p:cNvPr>
          <p:cNvSpPr/>
          <p:nvPr/>
        </p:nvSpPr>
        <p:spPr>
          <a:xfrm rot="5400000">
            <a:off x="4943148" y="-2067952"/>
            <a:ext cx="308760" cy="7623401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Left Brace 53">
            <a:extLst>
              <a:ext uri="{FF2B5EF4-FFF2-40B4-BE49-F238E27FC236}">
                <a16:creationId xmlns:a16="http://schemas.microsoft.com/office/drawing/2014/main" id="{9C5B9B28-AB34-E44E-8F21-4996276011CC}"/>
              </a:ext>
            </a:extLst>
          </p:cNvPr>
          <p:cNvSpPr/>
          <p:nvPr/>
        </p:nvSpPr>
        <p:spPr>
          <a:xfrm rot="5400000">
            <a:off x="10212939" y="544903"/>
            <a:ext cx="308760" cy="2373986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D936BF1-470D-4A49-98D7-BFD52F552B62}"/>
              </a:ext>
            </a:extLst>
          </p:cNvPr>
          <p:cNvSpPr txBox="1"/>
          <p:nvPr/>
        </p:nvSpPr>
        <p:spPr>
          <a:xfrm>
            <a:off x="3490784" y="1093595"/>
            <a:ext cx="315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Past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8037B5A-2A94-EE4B-B8E4-0CDD6B3197A8}"/>
              </a:ext>
            </a:extLst>
          </p:cNvPr>
          <p:cNvSpPr txBox="1"/>
          <p:nvPr/>
        </p:nvSpPr>
        <p:spPr>
          <a:xfrm>
            <a:off x="8789114" y="1060880"/>
            <a:ext cx="315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Label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C5AB74-0B37-52A3-FBC0-E789F89B0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553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Pipeline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82807"/>
            <a:ext cx="10515600" cy="3636974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FA8F87-EBD6-DC8C-123A-CF65BC554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46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89BC3-C0BD-8541-96E8-091083D1F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Ad Serving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5B8938-ADB2-8F41-A150-BF10089462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4501" y="1371600"/>
            <a:ext cx="8262997" cy="54864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9D20F2-BAC8-C859-DE5B-ACE689AAE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9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31E46-61BF-4C5E-891D-F74927A0C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Media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B311F-9FC0-492B-9C80-C1CA9F3105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User engagement important to retention</a:t>
            </a:r>
          </a:p>
          <a:p>
            <a:pPr lvl="1"/>
            <a:r>
              <a:rPr lang="en-US" dirty="0"/>
              <a:t>Revenue depends on ad impressions</a:t>
            </a:r>
          </a:p>
          <a:p>
            <a:pPr lvl="1"/>
            <a:r>
              <a:rPr lang="en-US" dirty="0"/>
              <a:t>Can't show ads if users aren't on the platform</a:t>
            </a:r>
          </a:p>
          <a:p>
            <a:pPr lvl="1"/>
            <a:r>
              <a:rPr lang="en-US" dirty="0"/>
              <a:t>More usage -&gt; collect more data -&gt; show more relevant ads</a:t>
            </a:r>
          </a:p>
          <a:p>
            <a:r>
              <a:rPr lang="en-US" dirty="0"/>
              <a:t>Users leave when bored or frustrated</a:t>
            </a:r>
          </a:p>
          <a:p>
            <a:r>
              <a:rPr lang="en-US" dirty="0"/>
              <a:t>Need to quickly and continually connect users to engaging content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A191E3-CF49-2A88-BC5C-203366C603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11288" y="1825625"/>
            <a:ext cx="3303424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1EE57-98FA-CDC2-75D4-166B50875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697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0BA741-58DD-0F36-5B12-CC24EA827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Shopping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9A1838-BB2A-BE08-61F6-E8A3987009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Online retailers (e.g., Amazon, Target, Walmart, etc.) have massive inventories of items</a:t>
            </a:r>
          </a:p>
          <a:p>
            <a:r>
              <a:rPr lang="en-US" dirty="0"/>
              <a:t>Far larger than what we can be carried in store</a:t>
            </a:r>
          </a:p>
          <a:p>
            <a:r>
              <a:rPr lang="en-US" dirty="0"/>
              <a:t>This presents a problem for users: users can be overwhelmed by the choices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246D2AD1-6EEC-17E1-BA9F-F948F0D2997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294" y="690563"/>
            <a:ext cx="3573193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9C3E43-3A56-5C28-55AA-0452BA57C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884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0BA741-58DD-0F36-5B12-CC24EA827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Shopping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9A1838-BB2A-BE08-61F6-E8A398700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73409"/>
          </a:xfrm>
        </p:spPr>
        <p:txBody>
          <a:bodyPr/>
          <a:lstStyle/>
          <a:p>
            <a:r>
              <a:rPr lang="en-US" dirty="0"/>
              <a:t>Online retailers use recommendation systems to help users find items that may be of interest</a:t>
            </a:r>
          </a:p>
          <a:p>
            <a:r>
              <a:rPr lang="en-US" dirty="0"/>
              <a:t>Hypothesis: if a user looks at an item, it's probably similar to what they are looking for -- high-quality signal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3FAAE5-6B87-72A6-091F-697375064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018080"/>
            <a:ext cx="7772400" cy="27063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2DF51A-2FF3-2807-1E36-17AEA5CB0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131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161AC-AA77-089F-C760-1337E93C0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Spotify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64D3B8-20B2-35DB-DEB3-DB5F1604FE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Spotify offers free / low-cost streaming of a large catalog of music</a:t>
            </a:r>
          </a:p>
          <a:p>
            <a:r>
              <a:rPr lang="en-US" dirty="0"/>
              <a:t>Users save money: don't have to buy every album or song individually</a:t>
            </a:r>
          </a:p>
          <a:p>
            <a:r>
              <a:rPr lang="en-US" dirty="0"/>
              <a:t>Artists get paid per song play</a:t>
            </a:r>
          </a:p>
          <a:p>
            <a:r>
              <a:rPr lang="en-US" dirty="0"/>
              <a:t>Spotify gets paid by ads or premium (ad-free) memberships</a:t>
            </a:r>
          </a:p>
        </p:txBody>
      </p:sp>
      <p:pic>
        <p:nvPicPr>
          <p:cNvPr id="1026" name="Picture 2" descr="Spotify - Music and Podcasts - Apps on Google Play">
            <a:extLst>
              <a:ext uri="{FF2B5EF4-FFF2-40B4-BE49-F238E27FC236}">
                <a16:creationId xmlns:a16="http://schemas.microsoft.com/office/drawing/2014/main" id="{7E152662-8BC6-4091-4A7B-82E8FA45815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400" y="2375694"/>
            <a:ext cx="32512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836D97-F895-1FE9-BE6C-AF251D851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012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B8693-359F-B55A-700D-C5ADD22E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Spotify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4CD7DD-F1C6-9811-3D87-9D960038A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22939"/>
            <a:ext cx="7772400" cy="20633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62F37A-FEF9-FAB9-2B25-E9D695F9F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986270"/>
            <a:ext cx="7772400" cy="287173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E76B13-CE07-03F4-2657-E85812977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49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3F949-15E1-BFFF-F977-330496D00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Spotify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D50505-AEAE-8399-9FFC-0E0261C59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276" y="1828800"/>
            <a:ext cx="7135448" cy="2514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2BC324-F2E1-EA20-909A-A20C1DC9E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9680" y="4343400"/>
            <a:ext cx="6732640" cy="2514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D959B1-8DE5-5662-9BF4-549CAE8FE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234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3CDD3-D450-60BF-1214-C30A0A822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Spotify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5D1886-98F2-B7F6-FDC7-C6556FB36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86336"/>
            <a:ext cx="7772400" cy="288532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7F6DF3-F5F0-DC9C-3EA0-334124B1C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692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8AB390-645B-A549-8C47-8202A98289C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50447" y="685800"/>
            <a:ext cx="11091106" cy="5486400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5B6884-C06A-EF4E-BC86-4A421A528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31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31E46-61BF-4C5E-891D-F74927A0C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Media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B311F-9FC0-492B-9C80-C1CA9F3105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Filter, recommend "relevant" content – move away from purely chronological display</a:t>
            </a:r>
          </a:p>
          <a:p>
            <a:r>
              <a:rPr lang="en-US" dirty="0"/>
              <a:t>"Timelines" on Facebook</a:t>
            </a:r>
          </a:p>
          <a:p>
            <a:r>
              <a:rPr lang="en-US" dirty="0"/>
              <a:t>"What you missed" on Twitter</a:t>
            </a:r>
          </a:p>
          <a:p>
            <a:r>
              <a:rPr lang="en-US" dirty="0"/>
              <a:t>TikTok and YouTube recommendations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A191E3-CF49-2A88-BC5C-203366C603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11288" y="1825625"/>
            <a:ext cx="3303424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A6290-E535-FFA8-8094-5B206984E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167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87E87-0324-45A7-8A97-2EF1E0D61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User-Generated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13F1A-3F69-4107-8054-1CF8C21196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Twitter, TikTok, YouTube, etc. depend on user-generated content</a:t>
            </a:r>
          </a:p>
          <a:p>
            <a:r>
              <a:rPr lang="en-US" dirty="0"/>
              <a:t>By outsourcing content creation to users</a:t>
            </a:r>
          </a:p>
          <a:p>
            <a:pPr lvl="1"/>
            <a:r>
              <a:rPr lang="en-US" dirty="0"/>
              <a:t>It's free</a:t>
            </a:r>
          </a:p>
          <a:p>
            <a:pPr lvl="1"/>
            <a:r>
              <a:rPr lang="en-US" dirty="0"/>
              <a:t>Produced at massive scale</a:t>
            </a:r>
          </a:p>
          <a:p>
            <a:pPr lvl="1"/>
            <a:r>
              <a:rPr lang="en-US" dirty="0"/>
              <a:t>Use community gets to drive the latest trends and interests</a:t>
            </a:r>
          </a:p>
        </p:txBody>
      </p:sp>
      <p:pic>
        <p:nvPicPr>
          <p:cNvPr id="1026" name="Picture 2" descr="TikTok - Make Your Day">
            <a:extLst>
              <a:ext uri="{FF2B5EF4-FFF2-40B4-BE49-F238E27FC236}">
                <a16:creationId xmlns:a16="http://schemas.microsoft.com/office/drawing/2014/main" id="{BDD26CB7-3EBB-2B7E-7CAB-A83A26D97D9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3FB8FA-7DDF-E04C-FC25-9B2F0DE3C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840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87E87-0324-45A7-8A97-2EF1E0D61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Copyright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13F1A-3F69-4107-8054-1CF8C21196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challenge with user-generated content is that users will use copyrighted materials:</a:t>
            </a:r>
          </a:p>
          <a:p>
            <a:pPr lvl="1"/>
            <a:r>
              <a:rPr lang="en-US" dirty="0"/>
              <a:t>Songs</a:t>
            </a:r>
          </a:p>
          <a:p>
            <a:pPr lvl="1"/>
            <a:r>
              <a:rPr lang="en-US" dirty="0"/>
              <a:t>Videos</a:t>
            </a:r>
          </a:p>
          <a:p>
            <a:pPr lvl="1"/>
            <a:r>
              <a:rPr lang="en-US" dirty="0"/>
              <a:t>Images</a:t>
            </a:r>
          </a:p>
          <a:p>
            <a:r>
              <a:rPr lang="en-US" dirty="0"/>
              <a:t>The Digital Millennium Copyright Act (1998) allows copyright holders to issue "takedown" requests</a:t>
            </a:r>
          </a:p>
        </p:txBody>
      </p:sp>
      <p:pic>
        <p:nvPicPr>
          <p:cNvPr id="1026" name="Picture 2" descr="TikTok - Make Your Day">
            <a:extLst>
              <a:ext uri="{FF2B5EF4-FFF2-40B4-BE49-F238E27FC236}">
                <a16:creationId xmlns:a16="http://schemas.microsoft.com/office/drawing/2014/main" id="{BDD26CB7-3EBB-2B7E-7CAB-A83A26D97D9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8FE8C-E79B-C428-EE9A-FF34CAF5A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074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87E87-0324-45A7-8A97-2EF1E0D61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Online Piracy Act (SOPA) -- 2011/2012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13F1A-3F69-4107-8054-1CF8C21196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Would have made social media companies liable for copyright violations in user-generated content</a:t>
            </a:r>
          </a:p>
          <a:p>
            <a:r>
              <a:rPr lang="en-US" dirty="0"/>
              <a:t>Could be sued for enormous amounts of money even for small violations</a:t>
            </a:r>
          </a:p>
        </p:txBody>
      </p:sp>
      <p:pic>
        <p:nvPicPr>
          <p:cNvPr id="6146" name="Picture 2" descr="Businessman Lose Money Royalty Free SVG, Cliparts, Vectors, And Stock  Illustration. Image 18356149.">
            <a:extLst>
              <a:ext uri="{FF2B5EF4-FFF2-40B4-BE49-F238E27FC236}">
                <a16:creationId xmlns:a16="http://schemas.microsoft.com/office/drawing/2014/main" id="{4B210F80-6E0F-9500-D97F-8E14E2E86D0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75423"/>
            <a:ext cx="5181600" cy="345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2B6919-05AC-9117-322E-65FB996F1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609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87E87-0324-45A7-8A97-2EF1E0D61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Online Piracy Act (SOPA) -- 2011/2012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13F1A-3F69-4107-8054-1CF8C21196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SOPA would shift the responsibility from the copyright holder to the social media platform</a:t>
            </a:r>
          </a:p>
          <a:p>
            <a:r>
              <a:rPr lang="en-US" dirty="0"/>
              <a:t>Companies would have to hire people to review every new post, video, etc.</a:t>
            </a:r>
          </a:p>
          <a:p>
            <a:r>
              <a:rPr lang="en-US" dirty="0"/>
              <a:t>Prohibitive due to cost and speed -&gt; drive companies out of business</a:t>
            </a:r>
          </a:p>
        </p:txBody>
      </p:sp>
      <p:pic>
        <p:nvPicPr>
          <p:cNvPr id="5122" name="Picture 2" descr="Businessman Lose Money Royalty Free SVG, Cliparts, Vectors, And Stock  Illustration. Image 18356149.">
            <a:extLst>
              <a:ext uri="{FF2B5EF4-FFF2-40B4-BE49-F238E27FC236}">
                <a16:creationId xmlns:a16="http://schemas.microsoft.com/office/drawing/2014/main" id="{A3840BC5-129D-C42F-B74C-793C76AD315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75423"/>
            <a:ext cx="5181600" cy="345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2E301-12D6-26B3-64E4-FC18AEBBE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317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87E87-0324-45A7-8A97-2EF1E0D61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Online Piracy Act (SOPA) -- 2011/2012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13F1A-3F69-4107-8054-1CF8C21196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Platforms that depended on user-generated content held protests</a:t>
            </a:r>
          </a:p>
          <a:p>
            <a:r>
              <a:rPr lang="en-US" dirty="0"/>
              <a:t>Users contacted their representatives and senators</a:t>
            </a:r>
          </a:p>
          <a:p>
            <a:r>
              <a:rPr lang="en-US" dirty="0"/>
              <a:t>SOPA was defeated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FDD32C-F3EB-2BD1-FF5E-CF024E01D7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345172"/>
            <a:ext cx="5181600" cy="331224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F0BFF-11AE-A876-F437-A0DEB7624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935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1FE25-7F80-4721-AB20-B38DD52CC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Response to SOPA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13CCC-C01E-4292-B903-517CBECB89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Platforms wanted to avoid another SOPA-like threat</a:t>
            </a:r>
          </a:p>
          <a:p>
            <a:r>
              <a:rPr lang="en-US" dirty="0"/>
              <a:t>Adopted approaches for copyright violation detection</a:t>
            </a:r>
          </a:p>
          <a:p>
            <a:r>
              <a:rPr lang="en-US" dirty="0"/>
              <a:t>Companies use "layered" process</a:t>
            </a:r>
          </a:p>
          <a:p>
            <a:pPr lvl="1"/>
            <a:r>
              <a:rPr lang="en-US" dirty="0"/>
              <a:t>Machine learning tags copyright violations in new content</a:t>
            </a:r>
          </a:p>
          <a:p>
            <a:pPr lvl="1"/>
            <a:r>
              <a:rPr lang="en-US" dirty="0"/>
              <a:t>Reject content predicted to violate copyright; let other content pass</a:t>
            </a:r>
          </a:p>
          <a:p>
            <a:pPr lvl="1"/>
            <a:r>
              <a:rPr lang="en-US" dirty="0"/>
              <a:t>Humans receive and can process appeals from users and copyright violation notices from companies</a:t>
            </a:r>
          </a:p>
        </p:txBody>
      </p:sp>
      <p:pic>
        <p:nvPicPr>
          <p:cNvPr id="3074" name="Picture 2" descr="How to Avoid Copyright Violations">
            <a:extLst>
              <a:ext uri="{FF2B5EF4-FFF2-40B4-BE49-F238E27FC236}">
                <a16:creationId xmlns:a16="http://schemas.microsoft.com/office/drawing/2014/main" id="{911EEE21-D358-67E9-AA0B-F6046C6D376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729064"/>
            <a:ext cx="5181600" cy="254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F9BC8-4A8B-D956-B8EA-D17919A1B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401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927BECA-2632-FF4D-B1F6-732EE86C216F}" vid="{0AC0585D-DCCE-EA4D-8F6B-9D248ABFCA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653</Words>
  <Application>Microsoft Macintosh PowerPoint</Application>
  <PresentationFormat>Widescreen</PresentationFormat>
  <Paragraphs>117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Intelligent Systems</vt:lpstr>
      <vt:lpstr>Social Media</vt:lpstr>
      <vt:lpstr>Social Media</vt:lpstr>
      <vt:lpstr>User-Generated Content</vt:lpstr>
      <vt:lpstr>Copyright</vt:lpstr>
      <vt:lpstr>Stop Online Piracy Act (SOPA) -- 2011/2012</vt:lpstr>
      <vt:lpstr>Stop Online Piracy Act (SOPA) -- 2011/2012</vt:lpstr>
      <vt:lpstr>Stop Online Piracy Act (SOPA) -- 2011/2012</vt:lpstr>
      <vt:lpstr>Response to SOPA</vt:lpstr>
      <vt:lpstr>Response to SOPA</vt:lpstr>
      <vt:lpstr>Digital Advertising</vt:lpstr>
      <vt:lpstr>Digital Advertising</vt:lpstr>
      <vt:lpstr>Digital Advertising</vt:lpstr>
      <vt:lpstr>Clickstream Data</vt:lpstr>
      <vt:lpstr>Machine Learning Models</vt:lpstr>
      <vt:lpstr>Online Advertising</vt:lpstr>
      <vt:lpstr>Training and Testing Events</vt:lpstr>
      <vt:lpstr>Machine Learning Pipeline</vt:lpstr>
      <vt:lpstr>Real-Time Ad Serving</vt:lpstr>
      <vt:lpstr>Online Shopping</vt:lpstr>
      <vt:lpstr>Online Shopping</vt:lpstr>
      <vt:lpstr>Spotify</vt:lpstr>
      <vt:lpstr>Spotify</vt:lpstr>
      <vt:lpstr>Spotify</vt:lpstr>
      <vt:lpstr>Spotify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Systems</dc:title>
  <dc:creator>Nowling, RJ</dc:creator>
  <cp:lastModifiedBy>Nowling, RJ</cp:lastModifiedBy>
  <cp:revision>2</cp:revision>
  <dcterms:created xsi:type="dcterms:W3CDTF">2023-03-02T16:20:23Z</dcterms:created>
  <dcterms:modified xsi:type="dcterms:W3CDTF">2023-03-16T13:35:08Z</dcterms:modified>
</cp:coreProperties>
</file>